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4"/>
    <p:sldId id="257" r:id="rId45"/>
    <p:sldId id="258" r:id="rId46"/>
    <p:sldId id="259" r:id="rId47"/>
    <p:sldId id="260" r:id="rId48"/>
    <p:sldId id="261" r:id="rId49"/>
    <p:sldId id="262" r:id="rId50"/>
    <p:sldId id="263" r:id="rId51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Decalotype" charset="1" panose="00000500000000000000"/>
      <p:regular r:id="rId12"/>
    </p:embeddedFont>
    <p:embeddedFont>
      <p:font typeface="Decalotype Bold" charset="1" panose="00000800000000000000"/>
      <p:regular r:id="rId13"/>
    </p:embeddedFont>
    <p:embeddedFont>
      <p:font typeface="Decalotype Italics" charset="1" panose="00000500000000000000"/>
      <p:regular r:id="rId14"/>
    </p:embeddedFont>
    <p:embeddedFont>
      <p:font typeface="Decalotype Bold Italics" charset="1" panose="00000800000000000000"/>
      <p:regular r:id="rId15"/>
    </p:embeddedFont>
    <p:embeddedFont>
      <p:font typeface="Decalotype Light" charset="1" panose="00000400000000000000"/>
      <p:regular r:id="rId16"/>
    </p:embeddedFont>
    <p:embeddedFont>
      <p:font typeface="Decalotype Light Italics" charset="1" panose="00000400000000000000"/>
      <p:regular r:id="rId17"/>
    </p:embeddedFont>
    <p:embeddedFont>
      <p:font typeface="Decalotype Medium" charset="1" panose="00000600000000000000"/>
      <p:regular r:id="rId18"/>
    </p:embeddedFont>
    <p:embeddedFont>
      <p:font typeface="Decalotype Medium Italics" charset="1" panose="00000600000000000000"/>
      <p:regular r:id="rId19"/>
    </p:embeddedFont>
    <p:embeddedFont>
      <p:font typeface="Decalotype Semi-Bold" charset="1" panose="00000700000000000000"/>
      <p:regular r:id="rId20"/>
    </p:embeddedFont>
    <p:embeddedFont>
      <p:font typeface="Decalotype Semi-Bold Italics" charset="1" panose="00000700000000000000"/>
      <p:regular r:id="rId21"/>
    </p:embeddedFont>
    <p:embeddedFont>
      <p:font typeface="Decalotype Ultra-Bold" charset="1" panose="00000900000000000000"/>
      <p:regular r:id="rId22"/>
    </p:embeddedFont>
    <p:embeddedFont>
      <p:font typeface="Decalotype Ultra-Bold Italics" charset="1" panose="00000900000000000000"/>
      <p:regular r:id="rId23"/>
    </p:embeddedFont>
    <p:embeddedFont>
      <p:font typeface="Decalotype Heavy" charset="1" panose="00000A00000000000000"/>
      <p:regular r:id="rId24"/>
    </p:embeddedFont>
    <p:embeddedFont>
      <p:font typeface="Decalotype Heavy Italics" charset="1" panose="00000A00000000000000"/>
      <p:regular r:id="rId25"/>
    </p:embeddedFont>
    <p:embeddedFont>
      <p:font typeface="Montserrat" charset="1" panose="00000500000000000000"/>
      <p:regular r:id="rId26"/>
    </p:embeddedFont>
    <p:embeddedFont>
      <p:font typeface="Montserrat Bold" charset="1" panose="00000800000000000000"/>
      <p:regular r:id="rId27"/>
    </p:embeddedFont>
    <p:embeddedFont>
      <p:font typeface="Montserrat Italics" charset="1" panose="00000500000000000000"/>
      <p:regular r:id="rId28"/>
    </p:embeddedFont>
    <p:embeddedFont>
      <p:font typeface="Montserrat Bold Italics" charset="1" panose="00000800000000000000"/>
      <p:regular r:id="rId29"/>
    </p:embeddedFont>
    <p:embeddedFont>
      <p:font typeface="Montserrat Thin" charset="1" panose="00000300000000000000"/>
      <p:regular r:id="rId30"/>
    </p:embeddedFont>
    <p:embeddedFont>
      <p:font typeface="Montserrat Thin Italics" charset="1" panose="00000300000000000000"/>
      <p:regular r:id="rId31"/>
    </p:embeddedFont>
    <p:embeddedFont>
      <p:font typeface="Montserrat Extra-Light" charset="1" panose="00000300000000000000"/>
      <p:regular r:id="rId32"/>
    </p:embeddedFont>
    <p:embeddedFont>
      <p:font typeface="Montserrat Extra-Light Italics" charset="1" panose="00000300000000000000"/>
      <p:regular r:id="rId33"/>
    </p:embeddedFont>
    <p:embeddedFont>
      <p:font typeface="Montserrat Light" charset="1" panose="00000400000000000000"/>
      <p:regular r:id="rId34"/>
    </p:embeddedFont>
    <p:embeddedFont>
      <p:font typeface="Montserrat Light Italics" charset="1" panose="00000400000000000000"/>
      <p:regular r:id="rId35"/>
    </p:embeddedFont>
    <p:embeddedFont>
      <p:font typeface="Montserrat Medium" charset="1" panose="00000600000000000000"/>
      <p:regular r:id="rId36"/>
    </p:embeddedFont>
    <p:embeddedFont>
      <p:font typeface="Montserrat Medium Italics" charset="1" panose="00000600000000000000"/>
      <p:regular r:id="rId37"/>
    </p:embeddedFont>
    <p:embeddedFont>
      <p:font typeface="Montserrat Semi-Bold" charset="1" panose="00000700000000000000"/>
      <p:regular r:id="rId38"/>
    </p:embeddedFont>
    <p:embeddedFont>
      <p:font typeface="Montserrat Semi-Bold Italics" charset="1" panose="00000700000000000000"/>
      <p:regular r:id="rId39"/>
    </p:embeddedFont>
    <p:embeddedFont>
      <p:font typeface="Montserrat Ultra-Bold" charset="1" panose="00000900000000000000"/>
      <p:regular r:id="rId40"/>
    </p:embeddedFont>
    <p:embeddedFont>
      <p:font typeface="Montserrat Ultra-Bold Italics" charset="1" panose="00000900000000000000"/>
      <p:regular r:id="rId41"/>
    </p:embeddedFont>
    <p:embeddedFont>
      <p:font typeface="Montserrat Heavy" charset="1" panose="00000A00000000000000"/>
      <p:regular r:id="rId42"/>
    </p:embeddedFont>
    <p:embeddedFont>
      <p:font typeface="Montserrat Heavy Italics" charset="1" panose="00000A0000000000000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slides/slide1.xml" Type="http://schemas.openxmlformats.org/officeDocument/2006/relationships/slide"/><Relationship Id="rId45" Target="slides/slide2.xml" Type="http://schemas.openxmlformats.org/officeDocument/2006/relationships/slide"/><Relationship Id="rId46" Target="slides/slide3.xml" Type="http://schemas.openxmlformats.org/officeDocument/2006/relationships/slide"/><Relationship Id="rId47" Target="slides/slide4.xml" Type="http://schemas.openxmlformats.org/officeDocument/2006/relationships/slide"/><Relationship Id="rId48" Target="slides/slide5.xml" Type="http://schemas.openxmlformats.org/officeDocument/2006/relationships/slide"/><Relationship Id="rId49" Target="slides/slide6.xml" Type="http://schemas.openxmlformats.org/officeDocument/2006/relationships/slide"/><Relationship Id="rId5" Target="tableStyles.xml" Type="http://schemas.openxmlformats.org/officeDocument/2006/relationships/tableStyles"/><Relationship Id="rId50" Target="slides/slide7.xml" Type="http://schemas.openxmlformats.org/officeDocument/2006/relationships/slide"/><Relationship Id="rId51" Target="slides/slide8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2419" y="689232"/>
            <a:ext cx="17332413" cy="8840156"/>
            <a:chOff x="0" y="0"/>
            <a:chExt cx="4564915" cy="232827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64915" cy="2328272"/>
            </a:xfrm>
            <a:custGeom>
              <a:avLst/>
              <a:gdLst/>
              <a:ahLst/>
              <a:cxnLst/>
              <a:rect r="r" b="b" t="t" l="l"/>
              <a:pathLst>
                <a:path h="2328272" w="4564915">
                  <a:moveTo>
                    <a:pt x="26354" y="0"/>
                  </a:moveTo>
                  <a:lnTo>
                    <a:pt x="4538561" y="0"/>
                  </a:lnTo>
                  <a:cubicBezTo>
                    <a:pt x="4553116" y="0"/>
                    <a:pt x="4564915" y="11799"/>
                    <a:pt x="4564915" y="26354"/>
                  </a:cubicBezTo>
                  <a:lnTo>
                    <a:pt x="4564915" y="2301918"/>
                  </a:lnTo>
                  <a:cubicBezTo>
                    <a:pt x="4564915" y="2316473"/>
                    <a:pt x="4553116" y="2328272"/>
                    <a:pt x="4538561" y="2328272"/>
                  </a:cubicBezTo>
                  <a:lnTo>
                    <a:pt x="26354" y="2328272"/>
                  </a:lnTo>
                  <a:cubicBezTo>
                    <a:pt x="19364" y="2328272"/>
                    <a:pt x="12661" y="2325495"/>
                    <a:pt x="7719" y="2320553"/>
                  </a:cubicBezTo>
                  <a:cubicBezTo>
                    <a:pt x="2777" y="2315611"/>
                    <a:pt x="0" y="2308907"/>
                    <a:pt x="0" y="2301918"/>
                  </a:cubicBezTo>
                  <a:lnTo>
                    <a:pt x="0" y="26354"/>
                  </a:lnTo>
                  <a:cubicBezTo>
                    <a:pt x="0" y="11799"/>
                    <a:pt x="11799" y="0"/>
                    <a:pt x="2635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FB6E8">
                    <a:alpha val="100000"/>
                  </a:srgbClr>
                </a:gs>
                <a:gs pos="50000">
                  <a:srgbClr val="2B69B4">
                    <a:alpha val="100000"/>
                  </a:srgbClr>
                </a:gs>
                <a:gs pos="100000">
                  <a:srgbClr val="1C5396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857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4564915" cy="24235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06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84850" y="4156657"/>
            <a:ext cx="1980158" cy="381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92"/>
              </a:lnSpc>
            </a:pPr>
            <a:r>
              <a:rPr lang="en-US" sz="3600">
                <a:solidFill>
                  <a:srgbClr val="FFFFFF"/>
                </a:solidFill>
                <a:latin typeface="Montserrat Classic Bold"/>
              </a:rPr>
              <a:t>Rupa Ch</a:t>
            </a:r>
          </a:p>
        </p:txBody>
      </p:sp>
      <p:sp>
        <p:nvSpPr>
          <p:cNvPr name="Freeform 7" id="7"/>
          <p:cNvSpPr/>
          <p:nvPr/>
        </p:nvSpPr>
        <p:spPr>
          <a:xfrm flipH="true" flipV="true" rot="0">
            <a:off x="16780899" y="-295678"/>
            <a:ext cx="1507101" cy="1969820"/>
          </a:xfrm>
          <a:custGeom>
            <a:avLst/>
            <a:gdLst/>
            <a:ahLst/>
            <a:cxnLst/>
            <a:rect r="r" b="b" t="t" l="l"/>
            <a:pathLst>
              <a:path h="1969820" w="1507101">
                <a:moveTo>
                  <a:pt x="1507101" y="1969820"/>
                </a:moveTo>
                <a:lnTo>
                  <a:pt x="0" y="1969820"/>
                </a:lnTo>
                <a:lnTo>
                  <a:pt x="0" y="0"/>
                </a:lnTo>
                <a:lnTo>
                  <a:pt x="1507101" y="0"/>
                </a:lnTo>
                <a:lnTo>
                  <a:pt x="1507101" y="1969820"/>
                </a:lnTo>
                <a:close/>
              </a:path>
            </a:pathLst>
          </a:custGeom>
          <a:blipFill>
            <a:blip r:embed="rId3"/>
            <a:stretch>
              <a:fillRect l="-321036" t="0" r="0" b="-144015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274112" y="7003875"/>
            <a:ext cx="1302812" cy="2254425"/>
          </a:xfrm>
          <a:custGeom>
            <a:avLst/>
            <a:gdLst/>
            <a:ahLst/>
            <a:cxnLst/>
            <a:rect r="r" b="b" t="t" l="l"/>
            <a:pathLst>
              <a:path h="2254425" w="1302812">
                <a:moveTo>
                  <a:pt x="0" y="0"/>
                </a:moveTo>
                <a:lnTo>
                  <a:pt x="1302812" y="0"/>
                </a:lnTo>
                <a:lnTo>
                  <a:pt x="1302812" y="2254425"/>
                </a:lnTo>
                <a:lnTo>
                  <a:pt x="0" y="22544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36784" t="-125652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74959" y="1448156"/>
            <a:ext cx="15411004" cy="1651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30"/>
              </a:lnSpc>
            </a:pPr>
            <a:r>
              <a:rPr lang="en-US" sz="4735">
                <a:solidFill>
                  <a:srgbClr val="FFFFFF"/>
                </a:solidFill>
                <a:latin typeface="Montserrat Classic Bold"/>
              </a:rPr>
              <a:t>Enhancing the Access Privacy of IDaaS System using SAML Protocol in Fog Computing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78361" y="1674142"/>
            <a:ext cx="840830" cy="848252"/>
          </a:xfrm>
          <a:custGeom>
            <a:avLst/>
            <a:gdLst/>
            <a:ahLst/>
            <a:cxnLst/>
            <a:rect r="r" b="b" t="t" l="l"/>
            <a:pathLst>
              <a:path h="848252" w="840830">
                <a:moveTo>
                  <a:pt x="0" y="0"/>
                </a:moveTo>
                <a:lnTo>
                  <a:pt x="840831" y="0"/>
                </a:lnTo>
                <a:lnTo>
                  <a:pt x="840831" y="848252"/>
                </a:lnTo>
                <a:lnTo>
                  <a:pt x="0" y="8482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2213425" y="3704826"/>
            <a:ext cx="7315200" cy="73152"/>
          </a:xfrm>
          <a:custGeom>
            <a:avLst/>
            <a:gdLst/>
            <a:ahLst/>
            <a:cxnLst/>
            <a:rect r="r" b="b" t="t" l="l"/>
            <a:pathLst>
              <a:path h="73152" w="7315200">
                <a:moveTo>
                  <a:pt x="0" y="0"/>
                </a:moveTo>
                <a:lnTo>
                  <a:pt x="7315200" y="0"/>
                </a:lnTo>
                <a:lnTo>
                  <a:pt x="7315200" y="73152"/>
                </a:lnTo>
                <a:lnTo>
                  <a:pt x="0" y="731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870592" y="4156657"/>
            <a:ext cx="3411251" cy="381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92"/>
              </a:lnSpc>
            </a:pPr>
            <a:r>
              <a:rPr lang="en-US" sz="3600">
                <a:solidFill>
                  <a:srgbClr val="FFFFFF"/>
                </a:solidFill>
                <a:latin typeface="Montserrat Classic Bold"/>
              </a:rPr>
              <a:t> Rizwan Patan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826716" y="4156657"/>
            <a:ext cx="3865834" cy="381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92"/>
              </a:lnSpc>
            </a:pPr>
            <a:r>
              <a:rPr lang="en-US" sz="3600">
                <a:solidFill>
                  <a:srgbClr val="FFFFFF"/>
                </a:solidFill>
                <a:latin typeface="Montserrat Classic Bold"/>
              </a:rPr>
              <a:t>Fadi Al-Turjman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070464" y="4156657"/>
            <a:ext cx="4641875" cy="381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92"/>
              </a:lnSpc>
            </a:pPr>
            <a:r>
              <a:rPr lang="en-US" sz="3600">
                <a:solidFill>
                  <a:srgbClr val="FFFFFF"/>
                </a:solidFill>
                <a:latin typeface="Montserrat Classic Bold"/>
              </a:rPr>
              <a:t>Leonardo Mostarda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13425" y="6138238"/>
            <a:ext cx="7529849" cy="1634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72"/>
              </a:lnSpc>
            </a:pPr>
            <a:r>
              <a:rPr lang="en-US" sz="2600">
                <a:solidFill>
                  <a:srgbClr val="FFFFFF"/>
                </a:solidFill>
                <a:latin typeface="Montserrat Classic Bold"/>
              </a:rPr>
              <a:t>Khalid Redwan Sun</a:t>
            </a:r>
          </a:p>
          <a:p>
            <a:pPr>
              <a:lnSpc>
                <a:spcPts val="1872"/>
              </a:lnSpc>
            </a:pPr>
          </a:p>
          <a:p>
            <a:pPr>
              <a:lnSpc>
                <a:spcPts val="1872"/>
              </a:lnSpc>
            </a:pPr>
            <a:r>
              <a:rPr lang="en-US" sz="2600">
                <a:solidFill>
                  <a:srgbClr val="FFFFFF"/>
                </a:solidFill>
                <a:latin typeface="Montserrat Classic Bold"/>
              </a:rPr>
              <a:t>ID - 20301281</a:t>
            </a:r>
          </a:p>
          <a:p>
            <a:pPr>
              <a:lnSpc>
                <a:spcPts val="1872"/>
              </a:lnSpc>
            </a:pPr>
          </a:p>
          <a:p>
            <a:pPr>
              <a:lnSpc>
                <a:spcPts val="1872"/>
              </a:lnSpc>
            </a:pPr>
            <a:r>
              <a:rPr lang="en-US" sz="2600">
                <a:solidFill>
                  <a:srgbClr val="FFFFFF"/>
                </a:solidFill>
                <a:latin typeface="Montserrat Classic Bold"/>
              </a:rPr>
              <a:t>Course- CSE449</a:t>
            </a:r>
          </a:p>
          <a:p>
            <a:pPr>
              <a:lnSpc>
                <a:spcPts val="1872"/>
              </a:lnSpc>
            </a:pPr>
          </a:p>
          <a:p>
            <a:pPr>
              <a:lnSpc>
                <a:spcPts val="1872"/>
              </a:lnSpc>
            </a:pPr>
            <a:r>
              <a:rPr lang="en-US" sz="2600">
                <a:solidFill>
                  <a:srgbClr val="FFFFFF"/>
                </a:solidFill>
                <a:latin typeface="Montserrat Classic Bold"/>
              </a:rPr>
              <a:t>BRAC University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606772" y="8173524"/>
            <a:ext cx="595257" cy="511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6"/>
              </a:lnSpc>
            </a:pPr>
            <a:r>
              <a:rPr lang="en-US" sz="4800">
                <a:solidFill>
                  <a:srgbClr val="FFFFFF"/>
                </a:solidFill>
                <a:latin typeface="Montserrat Classic Bold"/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2615" y="1117874"/>
            <a:ext cx="15091693" cy="8229600"/>
            <a:chOff x="0" y="0"/>
            <a:chExt cx="3974767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74767" cy="2167467"/>
            </a:xfrm>
            <a:custGeom>
              <a:avLst/>
              <a:gdLst/>
              <a:ahLst/>
              <a:cxnLst/>
              <a:rect r="r" b="b" t="t" l="l"/>
              <a:pathLst>
                <a:path h="2167467" w="3974767">
                  <a:moveTo>
                    <a:pt x="30267" y="0"/>
                  </a:moveTo>
                  <a:lnTo>
                    <a:pt x="3944500" y="0"/>
                  </a:lnTo>
                  <a:cubicBezTo>
                    <a:pt x="3961216" y="0"/>
                    <a:pt x="3974767" y="13551"/>
                    <a:pt x="3974767" y="30267"/>
                  </a:cubicBezTo>
                  <a:lnTo>
                    <a:pt x="3974767" y="2137200"/>
                  </a:lnTo>
                  <a:cubicBezTo>
                    <a:pt x="3974767" y="2153916"/>
                    <a:pt x="3961216" y="2167467"/>
                    <a:pt x="3944500" y="2167467"/>
                  </a:cubicBezTo>
                  <a:lnTo>
                    <a:pt x="30267" y="2167467"/>
                  </a:lnTo>
                  <a:cubicBezTo>
                    <a:pt x="13551" y="2167467"/>
                    <a:pt x="0" y="2153916"/>
                    <a:pt x="0" y="2137200"/>
                  </a:cubicBezTo>
                  <a:lnTo>
                    <a:pt x="0" y="30267"/>
                  </a:lnTo>
                  <a:cubicBezTo>
                    <a:pt x="0" y="13551"/>
                    <a:pt x="13551" y="0"/>
                    <a:pt x="302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50000">
                  <a:srgbClr val="4FB6E8">
                    <a:alpha val="100000"/>
                  </a:srgbClr>
                </a:gs>
                <a:gs pos="100000">
                  <a:srgbClr val="1C5396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8572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3974767" cy="2262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236903" y="1153335"/>
            <a:ext cx="7242648" cy="1238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96"/>
              </a:lnSpc>
              <a:spcBef>
                <a:spcPct val="0"/>
              </a:spcBef>
            </a:pPr>
            <a:r>
              <a:rPr lang="en-US" sz="7211" strike="noStrike" u="none">
                <a:solidFill>
                  <a:srgbClr val="FFFFFF"/>
                </a:solidFill>
                <a:latin typeface="Montserrat Classic Bold"/>
              </a:rPr>
              <a:t>Introduction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608648" y="2391422"/>
            <a:ext cx="6690806" cy="6071906"/>
          </a:xfrm>
          <a:custGeom>
            <a:avLst/>
            <a:gdLst/>
            <a:ahLst/>
            <a:cxnLst/>
            <a:rect r="r" b="b" t="t" l="l"/>
            <a:pathLst>
              <a:path h="6071906" w="6690806">
                <a:moveTo>
                  <a:pt x="0" y="0"/>
                </a:moveTo>
                <a:lnTo>
                  <a:pt x="6690806" y="0"/>
                </a:lnTo>
                <a:lnTo>
                  <a:pt x="6690806" y="6071906"/>
                </a:lnTo>
                <a:lnTo>
                  <a:pt x="0" y="60719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87466" y="2777291"/>
            <a:ext cx="13844028" cy="1274300"/>
            <a:chOff x="0" y="0"/>
            <a:chExt cx="4465040" cy="41099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65040" cy="410993"/>
            </a:xfrm>
            <a:custGeom>
              <a:avLst/>
              <a:gdLst/>
              <a:ahLst/>
              <a:cxnLst/>
              <a:rect r="r" b="b" t="t" l="l"/>
              <a:pathLst>
                <a:path h="410993" w="4465040">
                  <a:moveTo>
                    <a:pt x="21810" y="0"/>
                  </a:moveTo>
                  <a:lnTo>
                    <a:pt x="4443230" y="0"/>
                  </a:lnTo>
                  <a:cubicBezTo>
                    <a:pt x="4455275" y="0"/>
                    <a:pt x="4465040" y="9765"/>
                    <a:pt x="4465040" y="21810"/>
                  </a:cubicBezTo>
                  <a:lnTo>
                    <a:pt x="4465040" y="389183"/>
                  </a:lnTo>
                  <a:cubicBezTo>
                    <a:pt x="4465040" y="394968"/>
                    <a:pt x="4462742" y="400515"/>
                    <a:pt x="4458652" y="404605"/>
                  </a:cubicBezTo>
                  <a:cubicBezTo>
                    <a:pt x="4454562" y="408695"/>
                    <a:pt x="4449014" y="410993"/>
                    <a:pt x="4443230" y="410993"/>
                  </a:cubicBezTo>
                  <a:lnTo>
                    <a:pt x="21810" y="410993"/>
                  </a:lnTo>
                  <a:cubicBezTo>
                    <a:pt x="16025" y="410993"/>
                    <a:pt x="10478" y="408695"/>
                    <a:pt x="6388" y="404605"/>
                  </a:cubicBezTo>
                  <a:cubicBezTo>
                    <a:pt x="2298" y="400515"/>
                    <a:pt x="0" y="394968"/>
                    <a:pt x="0" y="389183"/>
                  </a:cubicBezTo>
                  <a:lnTo>
                    <a:pt x="0" y="21810"/>
                  </a:lnTo>
                  <a:cubicBezTo>
                    <a:pt x="0" y="16025"/>
                    <a:pt x="2298" y="10478"/>
                    <a:pt x="6388" y="6388"/>
                  </a:cubicBezTo>
                  <a:cubicBezTo>
                    <a:pt x="10478" y="2298"/>
                    <a:pt x="16025" y="0"/>
                    <a:pt x="2181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0"/>
              <a:ext cx="4465040" cy="5062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89628" y="2852466"/>
            <a:ext cx="1356983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 Classic Bold"/>
              </a:rPr>
              <a:t>Explore SAML protocol for enhancing access privacy in IDaaS system in fog computing.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249634" y="4441353"/>
            <a:ext cx="11941139" cy="1128060"/>
            <a:chOff x="0" y="0"/>
            <a:chExt cx="3851311" cy="3638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851311" cy="363827"/>
            </a:xfrm>
            <a:custGeom>
              <a:avLst/>
              <a:gdLst/>
              <a:ahLst/>
              <a:cxnLst/>
              <a:rect r="r" b="b" t="t" l="l"/>
              <a:pathLst>
                <a:path h="363827" w="3851311">
                  <a:moveTo>
                    <a:pt x="25285" y="0"/>
                  </a:moveTo>
                  <a:lnTo>
                    <a:pt x="3826026" y="0"/>
                  </a:lnTo>
                  <a:cubicBezTo>
                    <a:pt x="3839991" y="0"/>
                    <a:pt x="3851311" y="11321"/>
                    <a:pt x="3851311" y="25285"/>
                  </a:cubicBezTo>
                  <a:lnTo>
                    <a:pt x="3851311" y="338542"/>
                  </a:lnTo>
                  <a:cubicBezTo>
                    <a:pt x="3851311" y="345248"/>
                    <a:pt x="3848648" y="351679"/>
                    <a:pt x="3843906" y="356421"/>
                  </a:cubicBezTo>
                  <a:cubicBezTo>
                    <a:pt x="3839164" y="361163"/>
                    <a:pt x="3832732" y="363827"/>
                    <a:pt x="3826026" y="363827"/>
                  </a:cubicBezTo>
                  <a:lnTo>
                    <a:pt x="25285" y="363827"/>
                  </a:lnTo>
                  <a:cubicBezTo>
                    <a:pt x="11321" y="363827"/>
                    <a:pt x="0" y="352506"/>
                    <a:pt x="0" y="338542"/>
                  </a:cubicBezTo>
                  <a:lnTo>
                    <a:pt x="0" y="25285"/>
                  </a:lnTo>
                  <a:cubicBezTo>
                    <a:pt x="0" y="11321"/>
                    <a:pt x="11321" y="0"/>
                    <a:pt x="2528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3851311" cy="459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553756" y="4708799"/>
            <a:ext cx="1130747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 Classic Bold"/>
              </a:rPr>
              <a:t>Unique challenges for identity and access management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249634" y="5814050"/>
            <a:ext cx="11941139" cy="1296424"/>
            <a:chOff x="0" y="0"/>
            <a:chExt cx="3851311" cy="41812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51311" cy="418129"/>
            </a:xfrm>
            <a:custGeom>
              <a:avLst/>
              <a:gdLst/>
              <a:ahLst/>
              <a:cxnLst/>
              <a:rect r="r" b="b" t="t" l="l"/>
              <a:pathLst>
                <a:path h="418129" w="3851311">
                  <a:moveTo>
                    <a:pt x="25285" y="0"/>
                  </a:moveTo>
                  <a:lnTo>
                    <a:pt x="3826026" y="0"/>
                  </a:lnTo>
                  <a:cubicBezTo>
                    <a:pt x="3839991" y="0"/>
                    <a:pt x="3851311" y="11321"/>
                    <a:pt x="3851311" y="25285"/>
                  </a:cubicBezTo>
                  <a:lnTo>
                    <a:pt x="3851311" y="392843"/>
                  </a:lnTo>
                  <a:cubicBezTo>
                    <a:pt x="3851311" y="399549"/>
                    <a:pt x="3848648" y="405981"/>
                    <a:pt x="3843906" y="410723"/>
                  </a:cubicBezTo>
                  <a:cubicBezTo>
                    <a:pt x="3839164" y="415465"/>
                    <a:pt x="3832732" y="418129"/>
                    <a:pt x="3826026" y="418129"/>
                  </a:cubicBezTo>
                  <a:lnTo>
                    <a:pt x="25285" y="418129"/>
                  </a:lnTo>
                  <a:cubicBezTo>
                    <a:pt x="11321" y="418129"/>
                    <a:pt x="0" y="406808"/>
                    <a:pt x="0" y="392843"/>
                  </a:cubicBezTo>
                  <a:lnTo>
                    <a:pt x="0" y="25285"/>
                  </a:lnTo>
                  <a:cubicBezTo>
                    <a:pt x="0" y="11321"/>
                    <a:pt x="11321" y="0"/>
                    <a:pt x="2528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3851311" cy="5133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886263" y="5893263"/>
            <a:ext cx="10785735" cy="1011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06"/>
              </a:lnSpc>
              <a:spcBef>
                <a:spcPct val="0"/>
              </a:spcBef>
            </a:pPr>
            <a:r>
              <a:rPr lang="en-US" sz="2861">
                <a:solidFill>
                  <a:srgbClr val="FFFFFF"/>
                </a:solidFill>
                <a:latin typeface="Montserrat Classic Bold"/>
              </a:rPr>
              <a:t>SAML protocol's capabilities in providing secure authentication and authorization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2249634" y="7321438"/>
            <a:ext cx="12058994" cy="1363769"/>
            <a:chOff x="0" y="0"/>
            <a:chExt cx="3889322" cy="43984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889322" cy="439849"/>
            </a:xfrm>
            <a:custGeom>
              <a:avLst/>
              <a:gdLst/>
              <a:ahLst/>
              <a:cxnLst/>
              <a:rect r="r" b="b" t="t" l="l"/>
              <a:pathLst>
                <a:path h="439849" w="3889322">
                  <a:moveTo>
                    <a:pt x="25038" y="0"/>
                  </a:moveTo>
                  <a:lnTo>
                    <a:pt x="3864284" y="0"/>
                  </a:lnTo>
                  <a:cubicBezTo>
                    <a:pt x="3870925" y="0"/>
                    <a:pt x="3877293" y="2638"/>
                    <a:pt x="3881989" y="7334"/>
                  </a:cubicBezTo>
                  <a:cubicBezTo>
                    <a:pt x="3886684" y="12029"/>
                    <a:pt x="3889322" y="18398"/>
                    <a:pt x="3889322" y="25038"/>
                  </a:cubicBezTo>
                  <a:lnTo>
                    <a:pt x="3889322" y="414811"/>
                  </a:lnTo>
                  <a:cubicBezTo>
                    <a:pt x="3889322" y="428639"/>
                    <a:pt x="3878113" y="439849"/>
                    <a:pt x="3864284" y="439849"/>
                  </a:cubicBezTo>
                  <a:lnTo>
                    <a:pt x="25038" y="439849"/>
                  </a:lnTo>
                  <a:cubicBezTo>
                    <a:pt x="18398" y="439849"/>
                    <a:pt x="12029" y="437211"/>
                    <a:pt x="7334" y="432516"/>
                  </a:cubicBezTo>
                  <a:cubicBezTo>
                    <a:pt x="2638" y="427820"/>
                    <a:pt x="0" y="421452"/>
                    <a:pt x="0" y="414811"/>
                  </a:cubicBezTo>
                  <a:lnTo>
                    <a:pt x="0" y="25038"/>
                  </a:lnTo>
                  <a:cubicBezTo>
                    <a:pt x="0" y="18398"/>
                    <a:pt x="2638" y="12029"/>
                    <a:pt x="7334" y="7334"/>
                  </a:cubicBezTo>
                  <a:cubicBezTo>
                    <a:pt x="12029" y="2638"/>
                    <a:pt x="18398" y="0"/>
                    <a:pt x="2503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95250"/>
              <a:ext cx="3889322" cy="5350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2249634" y="7444728"/>
            <a:ext cx="11307472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 Classic Bold"/>
              </a:rPr>
              <a:t>Contribution to the discourse on privacy and security in cloud and fog computing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606772" y="8173524"/>
            <a:ext cx="595257" cy="511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6"/>
              </a:lnSpc>
            </a:pPr>
            <a:r>
              <a:rPr lang="en-US" sz="4800">
                <a:solidFill>
                  <a:srgbClr val="FFFFFF"/>
                </a:solidFill>
                <a:latin typeface="Montserrat Classic Bold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16046" y="3056847"/>
            <a:ext cx="14239072" cy="5314603"/>
            <a:chOff x="0" y="0"/>
            <a:chExt cx="4211286" cy="157182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11286" cy="1571824"/>
            </a:xfrm>
            <a:custGeom>
              <a:avLst/>
              <a:gdLst/>
              <a:ahLst/>
              <a:cxnLst/>
              <a:rect r="r" b="b" t="t" l="l"/>
              <a:pathLst>
                <a:path h="1571824" w="4211286">
                  <a:moveTo>
                    <a:pt x="32079" y="0"/>
                  </a:moveTo>
                  <a:lnTo>
                    <a:pt x="4179208" y="0"/>
                  </a:lnTo>
                  <a:cubicBezTo>
                    <a:pt x="4196924" y="0"/>
                    <a:pt x="4211286" y="14362"/>
                    <a:pt x="4211286" y="32079"/>
                  </a:cubicBezTo>
                  <a:lnTo>
                    <a:pt x="4211286" y="1539745"/>
                  </a:lnTo>
                  <a:cubicBezTo>
                    <a:pt x="4211286" y="1557462"/>
                    <a:pt x="4196924" y="1571824"/>
                    <a:pt x="4179208" y="1571824"/>
                  </a:cubicBezTo>
                  <a:lnTo>
                    <a:pt x="32079" y="1571824"/>
                  </a:lnTo>
                  <a:cubicBezTo>
                    <a:pt x="14362" y="1571824"/>
                    <a:pt x="0" y="1557462"/>
                    <a:pt x="0" y="1539745"/>
                  </a:cubicBezTo>
                  <a:lnTo>
                    <a:pt x="0" y="32079"/>
                  </a:lnTo>
                  <a:cubicBezTo>
                    <a:pt x="0" y="14362"/>
                    <a:pt x="14362" y="0"/>
                    <a:pt x="3207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FB6E8">
                    <a:alpha val="100000"/>
                  </a:srgbClr>
                </a:gs>
                <a:gs pos="100000">
                  <a:srgbClr val="2B69B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4211286" cy="16670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062495" y="2191672"/>
            <a:ext cx="7964815" cy="1406906"/>
            <a:chOff x="0" y="0"/>
            <a:chExt cx="2355639" cy="4161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355639" cy="416101"/>
            </a:xfrm>
            <a:custGeom>
              <a:avLst/>
              <a:gdLst/>
              <a:ahLst/>
              <a:cxnLst/>
              <a:rect r="r" b="b" t="t" l="l"/>
              <a:pathLst>
                <a:path h="416101" w="2355639">
                  <a:moveTo>
                    <a:pt x="57349" y="0"/>
                  </a:moveTo>
                  <a:lnTo>
                    <a:pt x="2298291" y="0"/>
                  </a:lnTo>
                  <a:cubicBezTo>
                    <a:pt x="2313500" y="0"/>
                    <a:pt x="2328087" y="6042"/>
                    <a:pt x="2338842" y="16797"/>
                  </a:cubicBezTo>
                  <a:cubicBezTo>
                    <a:pt x="2349597" y="27552"/>
                    <a:pt x="2355639" y="42139"/>
                    <a:pt x="2355639" y="57349"/>
                  </a:cubicBezTo>
                  <a:lnTo>
                    <a:pt x="2355639" y="358752"/>
                  </a:lnTo>
                  <a:cubicBezTo>
                    <a:pt x="2355639" y="390425"/>
                    <a:pt x="2329963" y="416101"/>
                    <a:pt x="2298291" y="416101"/>
                  </a:cubicBezTo>
                  <a:lnTo>
                    <a:pt x="57349" y="416101"/>
                  </a:lnTo>
                  <a:cubicBezTo>
                    <a:pt x="42139" y="416101"/>
                    <a:pt x="27552" y="410058"/>
                    <a:pt x="16797" y="399303"/>
                  </a:cubicBezTo>
                  <a:cubicBezTo>
                    <a:pt x="6042" y="388548"/>
                    <a:pt x="0" y="373962"/>
                    <a:pt x="0" y="358752"/>
                  </a:cubicBezTo>
                  <a:lnTo>
                    <a:pt x="0" y="57349"/>
                  </a:lnTo>
                  <a:cubicBezTo>
                    <a:pt x="0" y="42139"/>
                    <a:pt x="6042" y="27552"/>
                    <a:pt x="16797" y="16797"/>
                  </a:cubicBezTo>
                  <a:cubicBezTo>
                    <a:pt x="27552" y="6042"/>
                    <a:pt x="42139" y="0"/>
                    <a:pt x="5734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2355639" cy="5113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>
            <a:off x="6607122" y="4246111"/>
            <a:ext cx="0" cy="4064703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2587426" y="4768039"/>
            <a:ext cx="3331524" cy="2542978"/>
            <a:chOff x="0" y="0"/>
            <a:chExt cx="877438" cy="66975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77438" cy="669755"/>
            </a:xfrm>
            <a:custGeom>
              <a:avLst/>
              <a:gdLst/>
              <a:ahLst/>
              <a:cxnLst/>
              <a:rect r="r" b="b" t="t" l="l"/>
              <a:pathLst>
                <a:path h="669755" w="877438">
                  <a:moveTo>
                    <a:pt x="137106" y="0"/>
                  </a:moveTo>
                  <a:lnTo>
                    <a:pt x="740332" y="0"/>
                  </a:lnTo>
                  <a:cubicBezTo>
                    <a:pt x="776695" y="0"/>
                    <a:pt x="811568" y="14445"/>
                    <a:pt x="837281" y="40158"/>
                  </a:cubicBezTo>
                  <a:cubicBezTo>
                    <a:pt x="862993" y="65870"/>
                    <a:pt x="877438" y="100744"/>
                    <a:pt x="877438" y="137106"/>
                  </a:cubicBezTo>
                  <a:lnTo>
                    <a:pt x="877438" y="532649"/>
                  </a:lnTo>
                  <a:cubicBezTo>
                    <a:pt x="877438" y="608371"/>
                    <a:pt x="816054" y="669755"/>
                    <a:pt x="740332" y="669755"/>
                  </a:cubicBezTo>
                  <a:lnTo>
                    <a:pt x="137106" y="669755"/>
                  </a:lnTo>
                  <a:cubicBezTo>
                    <a:pt x="61385" y="669755"/>
                    <a:pt x="0" y="608371"/>
                    <a:pt x="0" y="532649"/>
                  </a:cubicBezTo>
                  <a:lnTo>
                    <a:pt x="0" y="137106"/>
                  </a:lnTo>
                  <a:cubicBezTo>
                    <a:pt x="0" y="61385"/>
                    <a:pt x="61385" y="0"/>
                    <a:pt x="1371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877438" cy="7269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44"/>
                </a:lnSpc>
              </a:pPr>
              <a:r>
                <a:rPr lang="en-US" sz="2688" spc="99">
                  <a:solidFill>
                    <a:srgbClr val="FFFFFF"/>
                  </a:solidFill>
                  <a:latin typeface="Montserrat Bold"/>
                </a:rPr>
                <a:t>System Design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163552" y="4768039"/>
            <a:ext cx="3701925" cy="2542978"/>
            <a:chOff x="0" y="0"/>
            <a:chExt cx="974992" cy="66975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74993" cy="669755"/>
            </a:xfrm>
            <a:custGeom>
              <a:avLst/>
              <a:gdLst/>
              <a:ahLst/>
              <a:cxnLst/>
              <a:rect r="r" b="b" t="t" l="l"/>
              <a:pathLst>
                <a:path h="669755" w="974993">
                  <a:moveTo>
                    <a:pt x="123388" y="0"/>
                  </a:moveTo>
                  <a:lnTo>
                    <a:pt x="851605" y="0"/>
                  </a:lnTo>
                  <a:cubicBezTo>
                    <a:pt x="919750" y="0"/>
                    <a:pt x="974993" y="55243"/>
                    <a:pt x="974993" y="123388"/>
                  </a:cubicBezTo>
                  <a:lnTo>
                    <a:pt x="974993" y="546367"/>
                  </a:lnTo>
                  <a:cubicBezTo>
                    <a:pt x="974993" y="614513"/>
                    <a:pt x="919750" y="669755"/>
                    <a:pt x="851605" y="669755"/>
                  </a:cubicBezTo>
                  <a:lnTo>
                    <a:pt x="123388" y="669755"/>
                  </a:lnTo>
                  <a:cubicBezTo>
                    <a:pt x="55243" y="669755"/>
                    <a:pt x="0" y="614513"/>
                    <a:pt x="0" y="546367"/>
                  </a:cubicBezTo>
                  <a:lnTo>
                    <a:pt x="0" y="123388"/>
                  </a:lnTo>
                  <a:cubicBezTo>
                    <a:pt x="0" y="55243"/>
                    <a:pt x="55243" y="0"/>
                    <a:pt x="12338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974992" cy="7269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44"/>
                </a:lnSpc>
              </a:pPr>
              <a:r>
                <a:rPr lang="en-US" sz="2688" spc="99">
                  <a:solidFill>
                    <a:srgbClr val="FFFFFF"/>
                  </a:solidFill>
                  <a:latin typeface="Montserrat Bold"/>
                </a:rPr>
                <a:t>Implementation</a:t>
              </a:r>
            </a:p>
          </p:txBody>
        </p:sp>
      </p:grpSp>
      <p:sp>
        <p:nvSpPr>
          <p:cNvPr name="AutoShape 16" id="16"/>
          <p:cNvSpPr/>
          <p:nvPr/>
        </p:nvSpPr>
        <p:spPr>
          <a:xfrm>
            <a:off x="11421906" y="4246111"/>
            <a:ext cx="0" cy="4064703"/>
          </a:xfrm>
          <a:prstGeom prst="line">
            <a:avLst/>
          </a:prstGeom>
          <a:ln cap="rnd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7" id="17"/>
          <p:cNvGrpSpPr/>
          <p:nvPr/>
        </p:nvGrpSpPr>
        <p:grpSpPr>
          <a:xfrm rot="0">
            <a:off x="12327339" y="4768039"/>
            <a:ext cx="3331524" cy="2542978"/>
            <a:chOff x="0" y="0"/>
            <a:chExt cx="877438" cy="66975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77438" cy="669755"/>
            </a:xfrm>
            <a:custGeom>
              <a:avLst/>
              <a:gdLst/>
              <a:ahLst/>
              <a:cxnLst/>
              <a:rect r="r" b="b" t="t" l="l"/>
              <a:pathLst>
                <a:path h="669755" w="877438">
                  <a:moveTo>
                    <a:pt x="137106" y="0"/>
                  </a:moveTo>
                  <a:lnTo>
                    <a:pt x="740332" y="0"/>
                  </a:lnTo>
                  <a:cubicBezTo>
                    <a:pt x="776695" y="0"/>
                    <a:pt x="811568" y="14445"/>
                    <a:pt x="837281" y="40158"/>
                  </a:cubicBezTo>
                  <a:cubicBezTo>
                    <a:pt x="862993" y="65870"/>
                    <a:pt x="877438" y="100744"/>
                    <a:pt x="877438" y="137106"/>
                  </a:cubicBezTo>
                  <a:lnTo>
                    <a:pt x="877438" y="532649"/>
                  </a:lnTo>
                  <a:cubicBezTo>
                    <a:pt x="877438" y="608371"/>
                    <a:pt x="816054" y="669755"/>
                    <a:pt x="740332" y="669755"/>
                  </a:cubicBezTo>
                  <a:lnTo>
                    <a:pt x="137106" y="669755"/>
                  </a:lnTo>
                  <a:cubicBezTo>
                    <a:pt x="61385" y="669755"/>
                    <a:pt x="0" y="608371"/>
                    <a:pt x="0" y="532649"/>
                  </a:cubicBezTo>
                  <a:lnTo>
                    <a:pt x="0" y="137106"/>
                  </a:lnTo>
                  <a:cubicBezTo>
                    <a:pt x="0" y="61385"/>
                    <a:pt x="61385" y="0"/>
                    <a:pt x="13710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877438" cy="7269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844"/>
                </a:lnSpc>
              </a:pPr>
              <a:r>
                <a:rPr lang="en-US" sz="2688" spc="99">
                  <a:solidFill>
                    <a:srgbClr val="FFFFFF"/>
                  </a:solidFill>
                  <a:latin typeface="Montserrat Bold"/>
                </a:rPr>
                <a:t>Evaluation</a:t>
              </a: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-1329833" y="425431"/>
            <a:ext cx="2659665" cy="3532483"/>
          </a:xfrm>
          <a:custGeom>
            <a:avLst/>
            <a:gdLst/>
            <a:ahLst/>
            <a:cxnLst/>
            <a:rect r="r" b="b" t="t" l="l"/>
            <a:pathLst>
              <a:path h="3532483" w="2659665">
                <a:moveTo>
                  <a:pt x="0" y="0"/>
                </a:moveTo>
                <a:lnTo>
                  <a:pt x="2659666" y="0"/>
                </a:lnTo>
                <a:lnTo>
                  <a:pt x="2659666" y="3532482"/>
                </a:lnTo>
                <a:lnTo>
                  <a:pt x="0" y="35324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3993101" y="-848298"/>
            <a:ext cx="3991392" cy="3286246"/>
          </a:xfrm>
          <a:custGeom>
            <a:avLst/>
            <a:gdLst/>
            <a:ahLst/>
            <a:cxnLst/>
            <a:rect r="r" b="b" t="t" l="l"/>
            <a:pathLst>
              <a:path h="3286246" w="3991392">
                <a:moveTo>
                  <a:pt x="0" y="0"/>
                </a:moveTo>
                <a:lnTo>
                  <a:pt x="3991392" y="0"/>
                </a:lnTo>
                <a:lnTo>
                  <a:pt x="3991392" y="3286247"/>
                </a:lnTo>
                <a:lnTo>
                  <a:pt x="0" y="32862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5443490" y="2333174"/>
            <a:ext cx="7274957" cy="9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63"/>
              </a:lnSpc>
              <a:spcBef>
                <a:spcPct val="0"/>
              </a:spcBef>
            </a:pPr>
            <a:r>
              <a:rPr lang="en-US" sz="5688">
                <a:solidFill>
                  <a:srgbClr val="FFFFFF"/>
                </a:solidFill>
                <a:latin typeface="Montserrat Classic Bold"/>
              </a:rPr>
              <a:t>Methodology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6606772" y="8173524"/>
            <a:ext cx="595257" cy="511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6"/>
              </a:lnSpc>
            </a:pPr>
            <a:r>
              <a:rPr lang="en-US" sz="4800">
                <a:solidFill>
                  <a:srgbClr val="FFFFFF"/>
                </a:solidFill>
                <a:latin typeface="Montserrat Classic Bold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89364"/>
            <a:ext cx="1676852" cy="2191688"/>
          </a:xfrm>
          <a:custGeom>
            <a:avLst/>
            <a:gdLst/>
            <a:ahLst/>
            <a:cxnLst/>
            <a:rect r="r" b="b" t="t" l="l"/>
            <a:pathLst>
              <a:path h="2191688" w="1676852">
                <a:moveTo>
                  <a:pt x="0" y="0"/>
                </a:moveTo>
                <a:lnTo>
                  <a:pt x="1676852" y="0"/>
                </a:lnTo>
                <a:lnTo>
                  <a:pt x="1676852" y="2191687"/>
                </a:lnTo>
                <a:lnTo>
                  <a:pt x="0" y="21916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1036" t="0" r="0" b="-144015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856309" y="494434"/>
            <a:ext cx="6575382" cy="1290136"/>
            <a:chOff x="0" y="0"/>
            <a:chExt cx="2120723" cy="4161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20723" cy="416101"/>
            </a:xfrm>
            <a:custGeom>
              <a:avLst/>
              <a:gdLst/>
              <a:ahLst/>
              <a:cxnLst/>
              <a:rect r="r" b="b" t="t" l="l"/>
              <a:pathLst>
                <a:path h="416101" w="2120723">
                  <a:moveTo>
                    <a:pt x="69467" y="0"/>
                  </a:moveTo>
                  <a:lnTo>
                    <a:pt x="2051256" y="0"/>
                  </a:lnTo>
                  <a:cubicBezTo>
                    <a:pt x="2069679" y="0"/>
                    <a:pt x="2087349" y="7319"/>
                    <a:pt x="2100376" y="20346"/>
                  </a:cubicBezTo>
                  <a:cubicBezTo>
                    <a:pt x="2113404" y="33374"/>
                    <a:pt x="2120723" y="51043"/>
                    <a:pt x="2120723" y="69467"/>
                  </a:cubicBezTo>
                  <a:lnTo>
                    <a:pt x="2120723" y="346633"/>
                  </a:lnTo>
                  <a:cubicBezTo>
                    <a:pt x="2120723" y="384999"/>
                    <a:pt x="2089621" y="416101"/>
                    <a:pt x="2051256" y="416101"/>
                  </a:cubicBezTo>
                  <a:lnTo>
                    <a:pt x="69467" y="416101"/>
                  </a:lnTo>
                  <a:cubicBezTo>
                    <a:pt x="51043" y="416101"/>
                    <a:pt x="33374" y="408782"/>
                    <a:pt x="20346" y="395754"/>
                  </a:cubicBezTo>
                  <a:cubicBezTo>
                    <a:pt x="7319" y="382726"/>
                    <a:pt x="0" y="365057"/>
                    <a:pt x="0" y="346633"/>
                  </a:cubicBezTo>
                  <a:lnTo>
                    <a:pt x="0" y="69467"/>
                  </a:lnTo>
                  <a:cubicBezTo>
                    <a:pt x="0" y="31102"/>
                    <a:pt x="31102" y="0"/>
                    <a:pt x="69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2120723" cy="5113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5948428" y="2367347"/>
            <a:ext cx="6391145" cy="5552307"/>
          </a:xfrm>
          <a:custGeom>
            <a:avLst/>
            <a:gdLst/>
            <a:ahLst/>
            <a:cxnLst/>
            <a:rect r="r" b="b" t="t" l="l"/>
            <a:pathLst>
              <a:path h="5552307" w="6391145">
                <a:moveTo>
                  <a:pt x="0" y="0"/>
                </a:moveTo>
                <a:lnTo>
                  <a:pt x="6391144" y="0"/>
                </a:lnTo>
                <a:lnTo>
                  <a:pt x="6391144" y="5552306"/>
                </a:lnTo>
                <a:lnTo>
                  <a:pt x="0" y="55523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277669" y="638043"/>
            <a:ext cx="5732663" cy="898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02"/>
              </a:lnSpc>
              <a:spcBef>
                <a:spcPct val="0"/>
              </a:spcBef>
            </a:pPr>
            <a:r>
              <a:rPr lang="en-US" sz="5215">
                <a:solidFill>
                  <a:srgbClr val="FFFFFF"/>
                </a:solidFill>
                <a:latin typeface="Montserrat Classic Bold"/>
              </a:rPr>
              <a:t>Results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948428" y="7956972"/>
            <a:ext cx="6391145" cy="439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6"/>
              </a:lnSpc>
              <a:spcBef>
                <a:spcPct val="0"/>
              </a:spcBef>
            </a:pPr>
            <a:r>
              <a:rPr lang="en-US" sz="2288">
                <a:solidFill>
                  <a:srgbClr val="FFFFFF"/>
                </a:solidFill>
                <a:latin typeface="Decalotype"/>
              </a:rPr>
              <a:t>Fig 1 : Performance Analysis  using functional factors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606772" y="8173524"/>
            <a:ext cx="595257" cy="511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6"/>
              </a:lnSpc>
            </a:pPr>
            <a:r>
              <a:rPr lang="en-US" sz="4800">
                <a:solidFill>
                  <a:srgbClr val="FFFFFF"/>
                </a:solidFill>
                <a:latin typeface="Montserrat Classic Bold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7589364"/>
            <a:ext cx="1676852" cy="2191688"/>
          </a:xfrm>
          <a:custGeom>
            <a:avLst/>
            <a:gdLst/>
            <a:ahLst/>
            <a:cxnLst/>
            <a:rect r="r" b="b" t="t" l="l"/>
            <a:pathLst>
              <a:path h="2191688" w="1676852">
                <a:moveTo>
                  <a:pt x="0" y="0"/>
                </a:moveTo>
                <a:lnTo>
                  <a:pt x="1676852" y="0"/>
                </a:lnTo>
                <a:lnTo>
                  <a:pt x="1676852" y="2191687"/>
                </a:lnTo>
                <a:lnTo>
                  <a:pt x="0" y="21916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1036" t="0" r="0" b="-14401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08488" y="2982653"/>
            <a:ext cx="6514954" cy="4321694"/>
          </a:xfrm>
          <a:custGeom>
            <a:avLst/>
            <a:gdLst/>
            <a:ahLst/>
            <a:cxnLst/>
            <a:rect r="r" b="b" t="t" l="l"/>
            <a:pathLst>
              <a:path h="4321694" w="6514954">
                <a:moveTo>
                  <a:pt x="0" y="0"/>
                </a:moveTo>
                <a:lnTo>
                  <a:pt x="6514954" y="0"/>
                </a:lnTo>
                <a:lnTo>
                  <a:pt x="6514954" y="4321694"/>
                </a:lnTo>
                <a:lnTo>
                  <a:pt x="0" y="43216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840945" y="2982653"/>
            <a:ext cx="8305574" cy="4321694"/>
          </a:xfrm>
          <a:custGeom>
            <a:avLst/>
            <a:gdLst/>
            <a:ahLst/>
            <a:cxnLst/>
            <a:rect r="r" b="b" t="t" l="l"/>
            <a:pathLst>
              <a:path h="4321694" w="8305574">
                <a:moveTo>
                  <a:pt x="0" y="0"/>
                </a:moveTo>
                <a:lnTo>
                  <a:pt x="8305574" y="0"/>
                </a:lnTo>
                <a:lnTo>
                  <a:pt x="8305574" y="4321694"/>
                </a:lnTo>
                <a:lnTo>
                  <a:pt x="0" y="43216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61381" y="-3082258"/>
            <a:ext cx="3380163" cy="5597147"/>
          </a:xfrm>
          <a:custGeom>
            <a:avLst/>
            <a:gdLst/>
            <a:ahLst/>
            <a:cxnLst/>
            <a:rect r="r" b="b" t="t" l="l"/>
            <a:pathLst>
              <a:path h="5597147" w="3380163">
                <a:moveTo>
                  <a:pt x="0" y="0"/>
                </a:moveTo>
                <a:lnTo>
                  <a:pt x="3380162" y="0"/>
                </a:lnTo>
                <a:lnTo>
                  <a:pt x="3380162" y="5597147"/>
                </a:lnTo>
                <a:lnTo>
                  <a:pt x="0" y="55971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04" t="0" r="-504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true" rot="0">
            <a:off x="16611148" y="292042"/>
            <a:ext cx="1676852" cy="2191688"/>
          </a:xfrm>
          <a:custGeom>
            <a:avLst/>
            <a:gdLst/>
            <a:ahLst/>
            <a:cxnLst/>
            <a:rect r="r" b="b" t="t" l="l"/>
            <a:pathLst>
              <a:path h="2191688" w="1676852">
                <a:moveTo>
                  <a:pt x="1676852" y="2191688"/>
                </a:moveTo>
                <a:lnTo>
                  <a:pt x="0" y="2191688"/>
                </a:lnTo>
                <a:lnTo>
                  <a:pt x="0" y="0"/>
                </a:lnTo>
                <a:lnTo>
                  <a:pt x="1676852" y="0"/>
                </a:lnTo>
                <a:lnTo>
                  <a:pt x="1676852" y="2191688"/>
                </a:lnTo>
                <a:close/>
              </a:path>
            </a:pathLst>
          </a:custGeom>
          <a:blipFill>
            <a:blip r:embed="rId3"/>
            <a:stretch>
              <a:fillRect l="-321036" t="0" r="0" b="-144015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6053030" y="494434"/>
            <a:ext cx="6575382" cy="1290136"/>
            <a:chOff x="0" y="0"/>
            <a:chExt cx="2120723" cy="4161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0723" cy="416101"/>
            </a:xfrm>
            <a:custGeom>
              <a:avLst/>
              <a:gdLst/>
              <a:ahLst/>
              <a:cxnLst/>
              <a:rect r="r" b="b" t="t" l="l"/>
              <a:pathLst>
                <a:path h="416101" w="2120723">
                  <a:moveTo>
                    <a:pt x="69467" y="0"/>
                  </a:moveTo>
                  <a:lnTo>
                    <a:pt x="2051256" y="0"/>
                  </a:lnTo>
                  <a:cubicBezTo>
                    <a:pt x="2069679" y="0"/>
                    <a:pt x="2087349" y="7319"/>
                    <a:pt x="2100376" y="20346"/>
                  </a:cubicBezTo>
                  <a:cubicBezTo>
                    <a:pt x="2113404" y="33374"/>
                    <a:pt x="2120723" y="51043"/>
                    <a:pt x="2120723" y="69467"/>
                  </a:cubicBezTo>
                  <a:lnTo>
                    <a:pt x="2120723" y="346633"/>
                  </a:lnTo>
                  <a:cubicBezTo>
                    <a:pt x="2120723" y="384999"/>
                    <a:pt x="2089621" y="416101"/>
                    <a:pt x="2051256" y="416101"/>
                  </a:cubicBezTo>
                  <a:lnTo>
                    <a:pt x="69467" y="416101"/>
                  </a:lnTo>
                  <a:cubicBezTo>
                    <a:pt x="51043" y="416101"/>
                    <a:pt x="33374" y="408782"/>
                    <a:pt x="20346" y="395754"/>
                  </a:cubicBezTo>
                  <a:cubicBezTo>
                    <a:pt x="7319" y="382726"/>
                    <a:pt x="0" y="365057"/>
                    <a:pt x="0" y="346633"/>
                  </a:cubicBezTo>
                  <a:lnTo>
                    <a:pt x="0" y="69467"/>
                  </a:lnTo>
                  <a:cubicBezTo>
                    <a:pt x="0" y="31102"/>
                    <a:pt x="31102" y="0"/>
                    <a:pt x="69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95250"/>
              <a:ext cx="2120723" cy="5113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474389" y="638043"/>
            <a:ext cx="5732663" cy="898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02"/>
              </a:lnSpc>
              <a:spcBef>
                <a:spcPct val="0"/>
              </a:spcBef>
            </a:pPr>
            <a:r>
              <a:rPr lang="en-US" sz="5215">
                <a:solidFill>
                  <a:srgbClr val="FFFFFF"/>
                </a:solidFill>
                <a:latin typeface="Montserrat Classic Bold"/>
              </a:rPr>
              <a:t>Results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08488" y="7494114"/>
            <a:ext cx="6391145" cy="439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6"/>
              </a:lnSpc>
              <a:spcBef>
                <a:spcPct val="0"/>
              </a:spcBef>
            </a:pPr>
            <a:r>
              <a:rPr lang="en-US" sz="2288">
                <a:solidFill>
                  <a:srgbClr val="FFFFFF"/>
                </a:solidFill>
                <a:latin typeface="Decalotype"/>
              </a:rPr>
              <a:t>Fig 2 : Response time for corresponding Data Computation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60" y="7494114"/>
            <a:ext cx="6391145" cy="439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06"/>
              </a:lnSpc>
              <a:spcBef>
                <a:spcPct val="0"/>
              </a:spcBef>
            </a:pPr>
            <a:r>
              <a:rPr lang="en-US" sz="2288">
                <a:solidFill>
                  <a:srgbClr val="FFFFFF"/>
                </a:solidFill>
                <a:latin typeface="Decalotype"/>
              </a:rPr>
              <a:t>Table 1  :  Response time based Analysis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606772" y="8173524"/>
            <a:ext cx="595257" cy="511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6"/>
              </a:lnSpc>
            </a:pPr>
            <a:r>
              <a:rPr lang="en-US" sz="4800">
                <a:solidFill>
                  <a:srgbClr val="FFFFFF"/>
                </a:solidFill>
                <a:latin typeface="Montserrat Classic Bold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627384" y="4662155"/>
            <a:ext cx="3654083" cy="3939526"/>
            <a:chOff x="0" y="0"/>
            <a:chExt cx="1022038" cy="11018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22038" cy="1101876"/>
            </a:xfrm>
            <a:custGeom>
              <a:avLst/>
              <a:gdLst/>
              <a:ahLst/>
              <a:cxnLst/>
              <a:rect r="r" b="b" t="t" l="l"/>
              <a:pathLst>
                <a:path h="1101876" w="1022038">
                  <a:moveTo>
                    <a:pt x="125004" y="0"/>
                  </a:moveTo>
                  <a:lnTo>
                    <a:pt x="897034" y="0"/>
                  </a:lnTo>
                  <a:cubicBezTo>
                    <a:pt x="930187" y="0"/>
                    <a:pt x="961982" y="13170"/>
                    <a:pt x="985425" y="36613"/>
                  </a:cubicBezTo>
                  <a:cubicBezTo>
                    <a:pt x="1008868" y="60055"/>
                    <a:pt x="1022038" y="91851"/>
                    <a:pt x="1022038" y="125004"/>
                  </a:cubicBezTo>
                  <a:lnTo>
                    <a:pt x="1022038" y="976872"/>
                  </a:lnTo>
                  <a:cubicBezTo>
                    <a:pt x="1022038" y="1010025"/>
                    <a:pt x="1008868" y="1041820"/>
                    <a:pt x="985425" y="1065263"/>
                  </a:cubicBezTo>
                  <a:cubicBezTo>
                    <a:pt x="961982" y="1088706"/>
                    <a:pt x="930187" y="1101876"/>
                    <a:pt x="897034" y="1101876"/>
                  </a:cubicBezTo>
                  <a:lnTo>
                    <a:pt x="125004" y="1101876"/>
                  </a:lnTo>
                  <a:cubicBezTo>
                    <a:pt x="91851" y="1101876"/>
                    <a:pt x="60055" y="1088706"/>
                    <a:pt x="36613" y="1065263"/>
                  </a:cubicBezTo>
                  <a:cubicBezTo>
                    <a:pt x="13170" y="1041820"/>
                    <a:pt x="0" y="1010025"/>
                    <a:pt x="0" y="976872"/>
                  </a:cubicBezTo>
                  <a:lnTo>
                    <a:pt x="0" y="125004"/>
                  </a:lnTo>
                  <a:cubicBezTo>
                    <a:pt x="0" y="91851"/>
                    <a:pt x="13170" y="60055"/>
                    <a:pt x="36613" y="36613"/>
                  </a:cubicBezTo>
                  <a:cubicBezTo>
                    <a:pt x="60055" y="13170"/>
                    <a:pt x="91851" y="0"/>
                    <a:pt x="1250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FB6E8">
                    <a:alpha val="100000"/>
                  </a:srgbClr>
                </a:gs>
                <a:gs pos="100000">
                  <a:srgbClr val="2B69B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1022038" cy="1197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604733" y="3812462"/>
            <a:ext cx="1699385" cy="169938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7262"/>
                </a:lnSpc>
                <a:spcBef>
                  <a:spcPct val="0"/>
                </a:spcBef>
              </a:pPr>
              <a:r>
                <a:rPr lang="en-US" sz="5187">
                  <a:solidFill>
                    <a:srgbClr val="FFFFFF"/>
                  </a:solidFill>
                  <a:latin typeface="Montserrat Classic Bold"/>
                </a:rPr>
                <a:t>01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588299" y="573454"/>
            <a:ext cx="7111403" cy="2871724"/>
            <a:chOff x="0" y="0"/>
            <a:chExt cx="2103238" cy="84932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03238" cy="849329"/>
            </a:xfrm>
            <a:custGeom>
              <a:avLst/>
              <a:gdLst/>
              <a:ahLst/>
              <a:cxnLst/>
              <a:rect r="r" b="b" t="t" l="l"/>
              <a:pathLst>
                <a:path h="849329" w="2103238">
                  <a:moveTo>
                    <a:pt x="64231" y="0"/>
                  </a:moveTo>
                  <a:lnTo>
                    <a:pt x="2039007" y="0"/>
                  </a:lnTo>
                  <a:cubicBezTo>
                    <a:pt x="2056042" y="0"/>
                    <a:pt x="2072379" y="6767"/>
                    <a:pt x="2084425" y="18813"/>
                  </a:cubicBezTo>
                  <a:cubicBezTo>
                    <a:pt x="2096470" y="30859"/>
                    <a:pt x="2103238" y="47196"/>
                    <a:pt x="2103238" y="64231"/>
                  </a:cubicBezTo>
                  <a:lnTo>
                    <a:pt x="2103238" y="785098"/>
                  </a:lnTo>
                  <a:cubicBezTo>
                    <a:pt x="2103238" y="820571"/>
                    <a:pt x="2074481" y="849329"/>
                    <a:pt x="2039007" y="849329"/>
                  </a:cubicBezTo>
                  <a:lnTo>
                    <a:pt x="64231" y="849329"/>
                  </a:lnTo>
                  <a:cubicBezTo>
                    <a:pt x="28757" y="849329"/>
                    <a:pt x="0" y="820571"/>
                    <a:pt x="0" y="785098"/>
                  </a:cubicBezTo>
                  <a:lnTo>
                    <a:pt x="0" y="64231"/>
                  </a:lnTo>
                  <a:cubicBezTo>
                    <a:pt x="0" y="28757"/>
                    <a:pt x="28757" y="0"/>
                    <a:pt x="6423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FB6E8">
                    <a:alpha val="100000"/>
                  </a:srgbClr>
                </a:gs>
                <a:gs pos="100000">
                  <a:srgbClr val="2B69B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2103238" cy="9445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738823" y="4662155"/>
            <a:ext cx="3654083" cy="3939526"/>
            <a:chOff x="0" y="0"/>
            <a:chExt cx="1022038" cy="11018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22038" cy="1101876"/>
            </a:xfrm>
            <a:custGeom>
              <a:avLst/>
              <a:gdLst/>
              <a:ahLst/>
              <a:cxnLst/>
              <a:rect r="r" b="b" t="t" l="l"/>
              <a:pathLst>
                <a:path h="1101876" w="1022038">
                  <a:moveTo>
                    <a:pt x="125004" y="0"/>
                  </a:moveTo>
                  <a:lnTo>
                    <a:pt x="897034" y="0"/>
                  </a:lnTo>
                  <a:cubicBezTo>
                    <a:pt x="930187" y="0"/>
                    <a:pt x="961982" y="13170"/>
                    <a:pt x="985425" y="36613"/>
                  </a:cubicBezTo>
                  <a:cubicBezTo>
                    <a:pt x="1008868" y="60055"/>
                    <a:pt x="1022038" y="91851"/>
                    <a:pt x="1022038" y="125004"/>
                  </a:cubicBezTo>
                  <a:lnTo>
                    <a:pt x="1022038" y="976872"/>
                  </a:lnTo>
                  <a:cubicBezTo>
                    <a:pt x="1022038" y="1010025"/>
                    <a:pt x="1008868" y="1041820"/>
                    <a:pt x="985425" y="1065263"/>
                  </a:cubicBezTo>
                  <a:cubicBezTo>
                    <a:pt x="961982" y="1088706"/>
                    <a:pt x="930187" y="1101876"/>
                    <a:pt x="897034" y="1101876"/>
                  </a:cubicBezTo>
                  <a:lnTo>
                    <a:pt x="125004" y="1101876"/>
                  </a:lnTo>
                  <a:cubicBezTo>
                    <a:pt x="91851" y="1101876"/>
                    <a:pt x="60055" y="1088706"/>
                    <a:pt x="36613" y="1065263"/>
                  </a:cubicBezTo>
                  <a:cubicBezTo>
                    <a:pt x="13170" y="1041820"/>
                    <a:pt x="0" y="1010025"/>
                    <a:pt x="0" y="976872"/>
                  </a:cubicBezTo>
                  <a:lnTo>
                    <a:pt x="0" y="125004"/>
                  </a:lnTo>
                  <a:cubicBezTo>
                    <a:pt x="0" y="91851"/>
                    <a:pt x="13170" y="60055"/>
                    <a:pt x="36613" y="36613"/>
                  </a:cubicBezTo>
                  <a:cubicBezTo>
                    <a:pt x="60055" y="13170"/>
                    <a:pt x="91851" y="0"/>
                    <a:pt x="1250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1022038" cy="1197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10346" y="3812462"/>
            <a:ext cx="1699385" cy="169938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7262"/>
                </a:lnSpc>
                <a:spcBef>
                  <a:spcPct val="0"/>
                </a:spcBef>
              </a:pPr>
              <a:r>
                <a:rPr lang="en-US" sz="5187">
                  <a:solidFill>
                    <a:srgbClr val="FFFFFF"/>
                  </a:solidFill>
                  <a:latin typeface="Montserrat Classic Bold"/>
                </a:rPr>
                <a:t>02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850331" y="4662155"/>
            <a:ext cx="3654083" cy="3939526"/>
            <a:chOff x="0" y="0"/>
            <a:chExt cx="1022038" cy="110187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22038" cy="1101876"/>
            </a:xfrm>
            <a:custGeom>
              <a:avLst/>
              <a:gdLst/>
              <a:ahLst/>
              <a:cxnLst/>
              <a:rect r="r" b="b" t="t" l="l"/>
              <a:pathLst>
                <a:path h="1101876" w="1022038">
                  <a:moveTo>
                    <a:pt x="125004" y="0"/>
                  </a:moveTo>
                  <a:lnTo>
                    <a:pt x="897034" y="0"/>
                  </a:lnTo>
                  <a:cubicBezTo>
                    <a:pt x="930187" y="0"/>
                    <a:pt x="961982" y="13170"/>
                    <a:pt x="985425" y="36613"/>
                  </a:cubicBezTo>
                  <a:cubicBezTo>
                    <a:pt x="1008868" y="60055"/>
                    <a:pt x="1022038" y="91851"/>
                    <a:pt x="1022038" y="125004"/>
                  </a:cubicBezTo>
                  <a:lnTo>
                    <a:pt x="1022038" y="976872"/>
                  </a:lnTo>
                  <a:cubicBezTo>
                    <a:pt x="1022038" y="1010025"/>
                    <a:pt x="1008868" y="1041820"/>
                    <a:pt x="985425" y="1065263"/>
                  </a:cubicBezTo>
                  <a:cubicBezTo>
                    <a:pt x="961982" y="1088706"/>
                    <a:pt x="930187" y="1101876"/>
                    <a:pt x="897034" y="1101876"/>
                  </a:cubicBezTo>
                  <a:lnTo>
                    <a:pt x="125004" y="1101876"/>
                  </a:lnTo>
                  <a:cubicBezTo>
                    <a:pt x="91851" y="1101876"/>
                    <a:pt x="60055" y="1088706"/>
                    <a:pt x="36613" y="1065263"/>
                  </a:cubicBezTo>
                  <a:cubicBezTo>
                    <a:pt x="13170" y="1041820"/>
                    <a:pt x="0" y="1010025"/>
                    <a:pt x="0" y="976872"/>
                  </a:cubicBezTo>
                  <a:lnTo>
                    <a:pt x="0" y="125004"/>
                  </a:lnTo>
                  <a:cubicBezTo>
                    <a:pt x="0" y="91851"/>
                    <a:pt x="13170" y="60055"/>
                    <a:pt x="36613" y="36613"/>
                  </a:cubicBezTo>
                  <a:cubicBezTo>
                    <a:pt x="60055" y="13170"/>
                    <a:pt x="91851" y="0"/>
                    <a:pt x="12500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FB6E8">
                    <a:alpha val="100000"/>
                  </a:srgbClr>
                </a:gs>
                <a:gs pos="100000">
                  <a:srgbClr val="2B69B4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1022038" cy="1197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827679" y="3875708"/>
            <a:ext cx="1699385" cy="1699385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7262"/>
                </a:lnSpc>
                <a:spcBef>
                  <a:spcPct val="0"/>
                </a:spcBef>
              </a:pPr>
              <a:r>
                <a:rPr lang="en-US" sz="5187">
                  <a:solidFill>
                    <a:srgbClr val="FFFFFF"/>
                  </a:solidFill>
                  <a:latin typeface="Montserrat Classic Bold"/>
                </a:rPr>
                <a:t>03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true" flipV="true" rot="0">
            <a:off x="16780899" y="292042"/>
            <a:ext cx="1507101" cy="1969820"/>
          </a:xfrm>
          <a:custGeom>
            <a:avLst/>
            <a:gdLst/>
            <a:ahLst/>
            <a:cxnLst/>
            <a:rect r="r" b="b" t="t" l="l"/>
            <a:pathLst>
              <a:path h="1969820" w="1507101">
                <a:moveTo>
                  <a:pt x="1507101" y="1969820"/>
                </a:moveTo>
                <a:lnTo>
                  <a:pt x="0" y="1969820"/>
                </a:lnTo>
                <a:lnTo>
                  <a:pt x="0" y="0"/>
                </a:lnTo>
                <a:lnTo>
                  <a:pt x="1507101" y="0"/>
                </a:lnTo>
                <a:lnTo>
                  <a:pt x="1507101" y="1969820"/>
                </a:lnTo>
                <a:close/>
              </a:path>
            </a:pathLst>
          </a:custGeom>
          <a:blipFill>
            <a:blip r:embed="rId3"/>
            <a:stretch>
              <a:fillRect l="-321036" t="0" r="0" b="-144015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881535" y="5508419"/>
            <a:ext cx="3145781" cy="2457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933"/>
              </a:lnSpc>
              <a:spcBef>
                <a:spcPct val="0"/>
              </a:spcBef>
            </a:pPr>
            <a:r>
              <a:rPr lang="en-US" sz="2712">
                <a:solidFill>
                  <a:srgbClr val="FFFFFF"/>
                </a:solidFill>
                <a:latin typeface="Montserrat Bold"/>
              </a:rPr>
              <a:t>SAML protocol and may not capture all possible scenarios.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082386" y="1471520"/>
            <a:ext cx="4967026" cy="970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63"/>
              </a:lnSpc>
              <a:spcBef>
                <a:spcPct val="0"/>
              </a:spcBef>
            </a:pPr>
            <a:r>
              <a:rPr lang="en-US" sz="5687">
                <a:solidFill>
                  <a:srgbClr val="FFFFFF"/>
                </a:solidFill>
                <a:latin typeface="Montserrat Classic Bold"/>
              </a:rPr>
              <a:t>Limitations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181220" y="5508419"/>
            <a:ext cx="2888060" cy="2902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860"/>
              </a:lnSpc>
              <a:spcBef>
                <a:spcPct val="0"/>
              </a:spcBef>
            </a:pPr>
            <a:r>
              <a:rPr lang="en-US" sz="2662">
                <a:solidFill>
                  <a:srgbClr val="FFFFFF"/>
                </a:solidFill>
                <a:latin typeface="Montserrat Bold"/>
              </a:rPr>
              <a:t>Limited real-world deployment and testing of the SAML protocol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212055" y="5610569"/>
            <a:ext cx="2965299" cy="2443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268"/>
              </a:lnSpc>
              <a:spcBef>
                <a:spcPct val="0"/>
              </a:spcBef>
            </a:pPr>
            <a:r>
              <a:rPr lang="en-US" sz="2253">
                <a:solidFill>
                  <a:srgbClr val="FFFFFF"/>
                </a:solidFill>
                <a:latin typeface="Montserrat Bold"/>
              </a:rPr>
              <a:t>did not address the potential performance implications of implementing the SAML protocol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6606772" y="8173524"/>
            <a:ext cx="595257" cy="511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6"/>
              </a:lnSpc>
            </a:pPr>
            <a:r>
              <a:rPr lang="en-US" sz="4800">
                <a:solidFill>
                  <a:srgbClr val="FFFFFF"/>
                </a:solidFill>
                <a:latin typeface="Montserrat Classic Bold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567" t="0" r="-1756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83954" y="805631"/>
            <a:ext cx="9019813" cy="122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307"/>
              </a:lnSpc>
            </a:pPr>
            <a:r>
              <a:rPr lang="en-US" sz="8863" spc="124">
                <a:solidFill>
                  <a:srgbClr val="FFDE59"/>
                </a:solidFill>
                <a:latin typeface="Montserrat Bold"/>
              </a:rPr>
              <a:t>CONCLUSION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801002" y="2619605"/>
            <a:ext cx="15458298" cy="1290136"/>
            <a:chOff x="0" y="0"/>
            <a:chExt cx="4985682" cy="4161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985682" cy="416101"/>
            </a:xfrm>
            <a:custGeom>
              <a:avLst/>
              <a:gdLst/>
              <a:ahLst/>
              <a:cxnLst/>
              <a:rect r="r" b="b" t="t" l="l"/>
              <a:pathLst>
                <a:path h="416101" w="4985682">
                  <a:moveTo>
                    <a:pt x="19532" y="0"/>
                  </a:moveTo>
                  <a:lnTo>
                    <a:pt x="4966150" y="0"/>
                  </a:lnTo>
                  <a:cubicBezTo>
                    <a:pt x="4976937" y="0"/>
                    <a:pt x="4985682" y="8745"/>
                    <a:pt x="4985682" y="19532"/>
                  </a:cubicBezTo>
                  <a:lnTo>
                    <a:pt x="4985682" y="396568"/>
                  </a:lnTo>
                  <a:cubicBezTo>
                    <a:pt x="4985682" y="407356"/>
                    <a:pt x="4976937" y="416101"/>
                    <a:pt x="4966150" y="416101"/>
                  </a:cubicBezTo>
                  <a:lnTo>
                    <a:pt x="19532" y="416101"/>
                  </a:lnTo>
                  <a:cubicBezTo>
                    <a:pt x="8745" y="416101"/>
                    <a:pt x="0" y="407356"/>
                    <a:pt x="0" y="396568"/>
                  </a:cubicBezTo>
                  <a:lnTo>
                    <a:pt x="0" y="19532"/>
                  </a:lnTo>
                  <a:cubicBezTo>
                    <a:pt x="0" y="8745"/>
                    <a:pt x="8745" y="0"/>
                    <a:pt x="1953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4985682" cy="5113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3689074" y="4267384"/>
            <a:ext cx="11507545" cy="1290136"/>
            <a:chOff x="0" y="0"/>
            <a:chExt cx="3711466" cy="4161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711466" cy="416101"/>
            </a:xfrm>
            <a:custGeom>
              <a:avLst/>
              <a:gdLst/>
              <a:ahLst/>
              <a:cxnLst/>
              <a:rect r="r" b="b" t="t" l="l"/>
              <a:pathLst>
                <a:path h="416101" w="3711466">
                  <a:moveTo>
                    <a:pt x="26238" y="0"/>
                  </a:moveTo>
                  <a:lnTo>
                    <a:pt x="3685229" y="0"/>
                  </a:lnTo>
                  <a:cubicBezTo>
                    <a:pt x="3692187" y="0"/>
                    <a:pt x="3698861" y="2764"/>
                    <a:pt x="3703782" y="7685"/>
                  </a:cubicBezTo>
                  <a:cubicBezTo>
                    <a:pt x="3708702" y="12606"/>
                    <a:pt x="3711466" y="19279"/>
                    <a:pt x="3711466" y="26238"/>
                  </a:cubicBezTo>
                  <a:lnTo>
                    <a:pt x="3711466" y="389863"/>
                  </a:lnTo>
                  <a:cubicBezTo>
                    <a:pt x="3711466" y="404353"/>
                    <a:pt x="3699720" y="416101"/>
                    <a:pt x="3685229" y="416101"/>
                  </a:cubicBezTo>
                  <a:lnTo>
                    <a:pt x="26238" y="416101"/>
                  </a:lnTo>
                  <a:cubicBezTo>
                    <a:pt x="19279" y="416101"/>
                    <a:pt x="12606" y="413336"/>
                    <a:pt x="7685" y="408416"/>
                  </a:cubicBezTo>
                  <a:cubicBezTo>
                    <a:pt x="2764" y="403495"/>
                    <a:pt x="0" y="396821"/>
                    <a:pt x="0" y="389863"/>
                  </a:cubicBezTo>
                  <a:lnTo>
                    <a:pt x="0" y="26238"/>
                  </a:lnTo>
                  <a:cubicBezTo>
                    <a:pt x="0" y="19279"/>
                    <a:pt x="2764" y="12606"/>
                    <a:pt x="7685" y="7685"/>
                  </a:cubicBezTo>
                  <a:cubicBezTo>
                    <a:pt x="12606" y="2764"/>
                    <a:pt x="19279" y="0"/>
                    <a:pt x="2623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95250"/>
              <a:ext cx="3711466" cy="5113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301612" y="6138544"/>
            <a:ext cx="12046533" cy="1610027"/>
            <a:chOff x="0" y="0"/>
            <a:chExt cx="3885304" cy="51927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885304" cy="519273"/>
            </a:xfrm>
            <a:custGeom>
              <a:avLst/>
              <a:gdLst/>
              <a:ahLst/>
              <a:cxnLst/>
              <a:rect r="r" b="b" t="t" l="l"/>
              <a:pathLst>
                <a:path h="519273" w="3885304">
                  <a:moveTo>
                    <a:pt x="25064" y="0"/>
                  </a:moveTo>
                  <a:lnTo>
                    <a:pt x="3860240" y="0"/>
                  </a:lnTo>
                  <a:cubicBezTo>
                    <a:pt x="3874082" y="0"/>
                    <a:pt x="3885304" y="11222"/>
                    <a:pt x="3885304" y="25064"/>
                  </a:cubicBezTo>
                  <a:lnTo>
                    <a:pt x="3885304" y="494209"/>
                  </a:lnTo>
                  <a:cubicBezTo>
                    <a:pt x="3885304" y="508052"/>
                    <a:pt x="3874082" y="519273"/>
                    <a:pt x="3860240" y="519273"/>
                  </a:cubicBezTo>
                  <a:lnTo>
                    <a:pt x="25064" y="519273"/>
                  </a:lnTo>
                  <a:cubicBezTo>
                    <a:pt x="11222" y="519273"/>
                    <a:pt x="0" y="508052"/>
                    <a:pt x="0" y="494209"/>
                  </a:cubicBezTo>
                  <a:lnTo>
                    <a:pt x="0" y="25064"/>
                  </a:lnTo>
                  <a:cubicBezTo>
                    <a:pt x="0" y="11222"/>
                    <a:pt x="11222" y="0"/>
                    <a:pt x="2506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0"/>
              <a:ext cx="3885304" cy="6145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766378" y="8459644"/>
            <a:ext cx="9178325" cy="1290136"/>
            <a:chOff x="0" y="0"/>
            <a:chExt cx="2960236" cy="41610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960236" cy="416101"/>
            </a:xfrm>
            <a:custGeom>
              <a:avLst/>
              <a:gdLst/>
              <a:ahLst/>
              <a:cxnLst/>
              <a:rect r="r" b="b" t="t" l="l"/>
              <a:pathLst>
                <a:path h="416101" w="2960236">
                  <a:moveTo>
                    <a:pt x="32897" y="0"/>
                  </a:moveTo>
                  <a:lnTo>
                    <a:pt x="2927340" y="0"/>
                  </a:lnTo>
                  <a:cubicBezTo>
                    <a:pt x="2945508" y="0"/>
                    <a:pt x="2960236" y="14728"/>
                    <a:pt x="2960236" y="32897"/>
                  </a:cubicBezTo>
                  <a:lnTo>
                    <a:pt x="2960236" y="383204"/>
                  </a:lnTo>
                  <a:cubicBezTo>
                    <a:pt x="2960236" y="401372"/>
                    <a:pt x="2945508" y="416101"/>
                    <a:pt x="2927340" y="416101"/>
                  </a:cubicBezTo>
                  <a:lnTo>
                    <a:pt x="32897" y="416101"/>
                  </a:lnTo>
                  <a:cubicBezTo>
                    <a:pt x="24172" y="416101"/>
                    <a:pt x="15804" y="412635"/>
                    <a:pt x="9635" y="406465"/>
                  </a:cubicBezTo>
                  <a:cubicBezTo>
                    <a:pt x="3466" y="400296"/>
                    <a:pt x="0" y="391929"/>
                    <a:pt x="0" y="383204"/>
                  </a:cubicBezTo>
                  <a:lnTo>
                    <a:pt x="0" y="32897"/>
                  </a:lnTo>
                  <a:cubicBezTo>
                    <a:pt x="0" y="24172"/>
                    <a:pt x="3466" y="15804"/>
                    <a:pt x="9635" y="9635"/>
                  </a:cubicBezTo>
                  <a:cubicBezTo>
                    <a:pt x="15804" y="3466"/>
                    <a:pt x="24172" y="0"/>
                    <a:pt x="3289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2B69B4">
                    <a:alpha val="100000"/>
                  </a:srgbClr>
                </a:gs>
                <a:gs pos="100000">
                  <a:srgbClr val="4FB6E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0"/>
              <a:ext cx="2960236" cy="5113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3863684" y="2969398"/>
            <a:ext cx="1133293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 Classic Bold"/>
              </a:rPr>
              <a:t>effectiveness of using the SAML protocol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776379" y="4619625"/>
            <a:ext cx="1133293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 Classic Bold"/>
              </a:rPr>
              <a:t>privacy and security of identity and access management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863684" y="6506297"/>
            <a:ext cx="11332935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 Classic Bold"/>
              </a:rPr>
              <a:t>providing a valuable framework for enhancing access privacy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689074" y="8734425"/>
            <a:ext cx="11332935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Montserrat Classic Bold"/>
              </a:rPr>
              <a:t>Future research &amp; exploration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606772" y="8173524"/>
            <a:ext cx="595257" cy="511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6"/>
              </a:lnSpc>
            </a:pPr>
            <a:r>
              <a:rPr lang="en-US" sz="4800">
                <a:solidFill>
                  <a:srgbClr val="FFFFFF"/>
                </a:solidFill>
                <a:latin typeface="Montserrat Classic Bold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88" r="0" b="-12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362819" y="2753237"/>
            <a:ext cx="9978254" cy="4784883"/>
            <a:chOff x="0" y="0"/>
            <a:chExt cx="2951125" cy="141515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951125" cy="1415156"/>
            </a:xfrm>
            <a:custGeom>
              <a:avLst/>
              <a:gdLst/>
              <a:ahLst/>
              <a:cxnLst/>
              <a:rect r="r" b="b" t="t" l="l"/>
              <a:pathLst>
                <a:path h="1415156" w="2951125">
                  <a:moveTo>
                    <a:pt x="45777" y="0"/>
                  </a:moveTo>
                  <a:lnTo>
                    <a:pt x="2905348" y="0"/>
                  </a:lnTo>
                  <a:cubicBezTo>
                    <a:pt x="2917489" y="0"/>
                    <a:pt x="2929133" y="4823"/>
                    <a:pt x="2937718" y="13408"/>
                  </a:cubicBezTo>
                  <a:cubicBezTo>
                    <a:pt x="2946302" y="21993"/>
                    <a:pt x="2951125" y="33636"/>
                    <a:pt x="2951125" y="45777"/>
                  </a:cubicBezTo>
                  <a:lnTo>
                    <a:pt x="2951125" y="1369379"/>
                  </a:lnTo>
                  <a:cubicBezTo>
                    <a:pt x="2951125" y="1381520"/>
                    <a:pt x="2946302" y="1393164"/>
                    <a:pt x="2937718" y="1401749"/>
                  </a:cubicBezTo>
                  <a:cubicBezTo>
                    <a:pt x="2929133" y="1410333"/>
                    <a:pt x="2917489" y="1415156"/>
                    <a:pt x="2905348" y="1415156"/>
                  </a:cubicBezTo>
                  <a:lnTo>
                    <a:pt x="45777" y="1415156"/>
                  </a:lnTo>
                  <a:cubicBezTo>
                    <a:pt x="33636" y="1415156"/>
                    <a:pt x="21993" y="1410333"/>
                    <a:pt x="13408" y="1401749"/>
                  </a:cubicBezTo>
                  <a:cubicBezTo>
                    <a:pt x="4823" y="1393164"/>
                    <a:pt x="0" y="1381520"/>
                    <a:pt x="0" y="1369379"/>
                  </a:cubicBezTo>
                  <a:lnTo>
                    <a:pt x="0" y="45777"/>
                  </a:lnTo>
                  <a:cubicBezTo>
                    <a:pt x="0" y="33636"/>
                    <a:pt x="4823" y="21993"/>
                    <a:pt x="13408" y="13408"/>
                  </a:cubicBezTo>
                  <a:cubicBezTo>
                    <a:pt x="21993" y="4823"/>
                    <a:pt x="33636" y="0"/>
                    <a:pt x="4577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FB6E8">
                    <a:alpha val="100000"/>
                  </a:srgbClr>
                </a:gs>
                <a:gs pos="50000">
                  <a:srgbClr val="2B69B4">
                    <a:alpha val="100000"/>
                  </a:srgbClr>
                </a:gs>
                <a:gs pos="100000">
                  <a:srgbClr val="1C5396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571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2951125" cy="15104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706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4789296" y="6400967"/>
            <a:ext cx="9118141" cy="0"/>
          </a:xfrm>
          <a:prstGeom prst="line">
            <a:avLst/>
          </a:prstGeom>
          <a:ln cap="flat" w="666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7" id="7"/>
          <p:cNvSpPr/>
          <p:nvPr/>
        </p:nvSpPr>
        <p:spPr>
          <a:xfrm flipH="false" flipV="false" rot="-5400000">
            <a:off x="8727880" y="7662828"/>
            <a:ext cx="832240" cy="4430924"/>
          </a:xfrm>
          <a:custGeom>
            <a:avLst/>
            <a:gdLst/>
            <a:ahLst/>
            <a:cxnLst/>
            <a:rect r="r" b="b" t="t" l="l"/>
            <a:pathLst>
              <a:path h="4430924" w="832240">
                <a:moveTo>
                  <a:pt x="0" y="0"/>
                </a:moveTo>
                <a:lnTo>
                  <a:pt x="832240" y="0"/>
                </a:lnTo>
                <a:lnTo>
                  <a:pt x="832240" y="4430924"/>
                </a:lnTo>
                <a:lnTo>
                  <a:pt x="0" y="443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7972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012337" y="4308929"/>
            <a:ext cx="8679219" cy="163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321"/>
              </a:lnSpc>
              <a:spcBef>
                <a:spcPct val="0"/>
              </a:spcBef>
            </a:pPr>
            <a:r>
              <a:rPr lang="en-US" sz="9515">
                <a:solidFill>
                  <a:srgbClr val="FFFFFF"/>
                </a:solidFill>
                <a:latin typeface="Montserrat Classic Bold"/>
              </a:rPr>
              <a:t>T</a:t>
            </a:r>
            <a:r>
              <a:rPr lang="en-US" sz="9515" strike="noStrike" u="none">
                <a:solidFill>
                  <a:srgbClr val="FFFFFF"/>
                </a:solidFill>
                <a:latin typeface="Montserrat Classic Bold"/>
              </a:rPr>
              <a:t>hank You!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84730" y="3232849"/>
            <a:ext cx="2007061" cy="414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91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5400000">
            <a:off x="8468609" y="-1802395"/>
            <a:ext cx="832240" cy="4430924"/>
          </a:xfrm>
          <a:custGeom>
            <a:avLst/>
            <a:gdLst/>
            <a:ahLst/>
            <a:cxnLst/>
            <a:rect r="r" b="b" t="t" l="l"/>
            <a:pathLst>
              <a:path h="4430924" w="832240">
                <a:moveTo>
                  <a:pt x="0" y="0"/>
                </a:moveTo>
                <a:lnTo>
                  <a:pt x="832241" y="0"/>
                </a:lnTo>
                <a:lnTo>
                  <a:pt x="832241" y="4430924"/>
                </a:lnTo>
                <a:lnTo>
                  <a:pt x="0" y="44309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7972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DAF0tuxzY7c</dc:identifier>
  <dcterms:modified xsi:type="dcterms:W3CDTF">2011-08-01T06:04:30Z</dcterms:modified>
  <cp:revision>1</cp:revision>
  <dc:title>CSE449 TASK 2</dc:title>
</cp:coreProperties>
</file>

<file path=docProps/thumbnail.jpeg>
</file>